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43" r:id="rId5"/>
    <p:sldId id="345" r:id="rId6"/>
    <p:sldId id="271" r:id="rId7"/>
    <p:sldId id="356" r:id="rId8"/>
    <p:sldId id="357" r:id="rId9"/>
    <p:sldId id="285" r:id="rId10"/>
    <p:sldId id="347" r:id="rId11"/>
    <p:sldId id="358" r:id="rId12"/>
    <p:sldId id="333" r:id="rId13"/>
  </p:sldIdLst>
  <p:sldSz cx="24387175" cy="13716000"/>
  <p:notesSz cx="7023100" cy="9309100"/>
  <p:defaultTextStyle>
    <a:defPPr>
      <a:defRPr lang="en-US"/>
    </a:defPPr>
    <a:lvl1pPr marL="0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02D"/>
    <a:srgbClr val="06385B"/>
    <a:srgbClr val="2C4155"/>
    <a:srgbClr val="A8D709"/>
    <a:srgbClr val="192632"/>
    <a:srgbClr val="DBDBDB"/>
    <a:srgbClr val="C3C3C3"/>
    <a:srgbClr val="383433"/>
    <a:srgbClr val="E54C29"/>
    <a:srgbClr val="FABD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451C51-AE94-4429-980B-D97C4C400F7B}" v="6" dt="2020-04-30T15:36:01.2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7" autoAdjust="0"/>
    <p:restoredTop sz="99361" autoAdjust="0"/>
  </p:normalViewPr>
  <p:slideViewPr>
    <p:cSldViewPr snapToObjects="1" showGuides="1">
      <p:cViewPr varScale="1">
        <p:scale>
          <a:sx n="46" d="100"/>
          <a:sy n="46" d="100"/>
        </p:scale>
        <p:origin x="402" y="48"/>
      </p:cViewPr>
      <p:guideLst>
        <p:guide orient="horz"/>
        <p:guide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0E31EDE-17CF-D746-B83B-FEE41F000DF3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D320672-5196-0B4F-93AE-044FFF107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1264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96A9F3C-04AF-8847-8AD8-CAC892C2E245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417CB07-0039-4545-92EA-48E12138E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10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1219261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2438522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3657783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4877044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6096305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7315566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8534827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9754088" algn="l" defTabSz="1219261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Cover_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6971DF-0687-40BB-B19B-F12EE2FA40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18587" y="12039600"/>
            <a:ext cx="1114000" cy="1105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E7EB20-B532-4255-9DC7-6D1B2F4FEE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98941" y="12023677"/>
            <a:ext cx="1105646" cy="1105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61EE27-ADA1-4F29-82DA-CFD5C78D9F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18587" y="12055523"/>
            <a:ext cx="1114000" cy="110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5E4EC0-A013-482B-AC2A-A5161B3656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98941" y="12039600"/>
            <a:ext cx="1105646" cy="11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HHD_TitlePag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7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043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36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0" y="2590800"/>
            <a:ext cx="12193588" cy="89238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241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et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2219145" y="3606800"/>
            <a:ext cx="4267756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8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7316152" y="3606800"/>
            <a:ext cx="4267756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9" name="Picture Placeholder 22"/>
          <p:cNvSpPr>
            <a:spLocks noGrp="1"/>
          </p:cNvSpPr>
          <p:nvPr>
            <p:ph type="pic" sz="quarter" idx="17"/>
          </p:nvPr>
        </p:nvSpPr>
        <p:spPr>
          <a:xfrm>
            <a:off x="12193587" y="3606800"/>
            <a:ext cx="4267756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20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17071022" y="3606800"/>
            <a:ext cx="4267756" cy="4267200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0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/>
      <p:bldP spid="19" grpId="0"/>
      <p:bldP spid="20" grpId="0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of the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5"/>
          </p:nvPr>
        </p:nvSpPr>
        <p:spPr>
          <a:xfrm>
            <a:off x="1723609" y="3200400"/>
            <a:ext cx="6332712" cy="633188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2576930" y="273898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19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53480" y="273898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4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1_Portfolio One</a:t>
            </a:r>
            <a:endParaRPr lang="en-US" noProof="0" dirty="0"/>
          </a:p>
        </p:txBody>
      </p:sp>
      <p:sp>
        <p:nvSpPr>
          <p:cNvPr id="20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2130030" y="2749323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6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16906580" y="2759512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2576930" y="755942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8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7353480" y="7559427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29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2130030" y="7538901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0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6906580" y="7538901"/>
            <a:ext cx="4635425" cy="4630587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43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224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6" grpId="0"/>
      <p:bldP spid="27" grpId="0"/>
      <p:bldP spid="28" grpId="0"/>
      <p:bldP spid="29" grpId="0"/>
      <p:bldP spid="30" grpId="0"/>
      <p:bldP spid="1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presetID="59" presetClass="entr"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-13630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319943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4644806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-13630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319943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4644806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2311233" y="77066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644806" y="77066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6969669" y="77066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311233" y="100291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644806" y="100291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6969669" y="100291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6966442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9300015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-13630" y="77574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6966442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2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9300015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-13630" y="100799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9291304" y="770664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9291304" y="1002910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72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"/>
                            </p:stCondLst>
                            <p:childTnLst>
                              <p:par>
                                <p:cTn id="5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"/>
                            </p:stCondLst>
                            <p:childTnLst>
                              <p:par>
                                <p:cTn id="7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00"/>
                            </p:stCondLst>
                            <p:childTnLst>
                              <p:par>
                                <p:cTn id="8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600"/>
                            </p:stCondLst>
                            <p:childTnLst>
                              <p:par>
                                <p:cTn id="8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4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800"/>
                            </p:stCondLst>
                            <p:childTnLst>
                              <p:par>
                                <p:cTn id="10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200"/>
                            </p:stCondLst>
                            <p:childTnLst>
                              <p:par>
                                <p:cTn id="1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600"/>
                            </p:stCondLst>
                            <p:childTnLst>
                              <p:par>
                                <p:cTn id="1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7" grpId="0"/>
      <p:bldP spid="2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541451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2875024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5199886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541451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2875024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5199886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14504820" y="29972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16838394" y="29972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9163256" y="29972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5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14504820" y="53196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6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16838394" y="53196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19163256" y="53196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8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7521522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9855095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28"/>
          </p:nvPr>
        </p:nvSpPr>
        <p:spPr>
          <a:xfrm>
            <a:off x="12179958" y="30480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7521522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2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9855095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31"/>
          </p:nvPr>
        </p:nvSpPr>
        <p:spPr>
          <a:xfrm>
            <a:off x="12179958" y="53704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4" name="Picture Placeholder 13"/>
          <p:cNvSpPr>
            <a:spLocks noGrp="1"/>
          </p:cNvSpPr>
          <p:nvPr>
            <p:ph type="pic" sz="quarter" idx="32"/>
          </p:nvPr>
        </p:nvSpPr>
        <p:spPr>
          <a:xfrm>
            <a:off x="21484892" y="2997200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7" name="Picture Placeholder 13"/>
          <p:cNvSpPr>
            <a:spLocks noGrp="1"/>
          </p:cNvSpPr>
          <p:nvPr>
            <p:ph type="pic" sz="quarter" idx="35"/>
          </p:nvPr>
        </p:nvSpPr>
        <p:spPr>
          <a:xfrm>
            <a:off x="21484892" y="5319667"/>
            <a:ext cx="2292605" cy="2290213"/>
          </a:xfrm>
          <a:effectLst/>
        </p:spPr>
        <p:txBody>
          <a:bodyPr rtlCol="0">
            <a:normAutofit/>
          </a:bodyPr>
          <a:lstStyle>
            <a:lvl1pPr marL="0" indent="0">
              <a:buNone/>
              <a:defRPr sz="3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3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58787" y="340660"/>
            <a:ext cx="19429396" cy="1462152"/>
          </a:xfrm>
        </p:spPr>
        <p:txBody>
          <a:bodyPr>
            <a:noAutofit/>
          </a:bodyPr>
          <a:lstStyle>
            <a:lvl1pPr>
              <a:defRPr sz="6400">
                <a:solidFill>
                  <a:schemeClr val="bg2"/>
                </a:solidFill>
                <a:latin typeface="Raleway ExtraBold"/>
                <a:cs typeface="Raleway ExtraBold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6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458788" y="1371600"/>
            <a:ext cx="19429298" cy="778933"/>
          </a:xfrm>
        </p:spPr>
        <p:txBody>
          <a:bodyPr>
            <a:noAutofit/>
          </a:bodyPr>
          <a:lstStyle>
            <a:lvl1pPr>
              <a:defRPr sz="2900">
                <a:solidFill>
                  <a:schemeClr val="bg1">
                    <a:lumMod val="75000"/>
                  </a:schemeClr>
                </a:solidFill>
                <a:latin typeface="Raleway Light"/>
                <a:cs typeface="Raleway Light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638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"/>
                            </p:stCondLst>
                            <p:childTnLst>
                              <p:par>
                                <p:cTn id="1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"/>
                            </p:stCondLst>
                            <p:childTnLst>
                              <p:par>
                                <p:cTn id="4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"/>
                            </p:stCondLst>
                            <p:childTnLst>
                              <p:par>
                                <p:cTn id="4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"/>
                            </p:stCondLst>
                            <p:childTnLst>
                              <p:par>
                                <p:cTn id="5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"/>
                            </p:stCondLst>
                            <p:childTnLst>
                              <p:par>
                                <p:cTn id="5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4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"/>
                            </p:stCondLst>
                            <p:childTnLst>
                              <p:par>
                                <p:cTn id="7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"/>
                            </p:stCondLst>
                            <p:childTnLst>
                              <p:par>
                                <p:cTn id="7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200"/>
                            </p:stCondLst>
                            <p:childTnLst>
                              <p:par>
                                <p:cTn id="8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600"/>
                            </p:stCondLst>
                            <p:childTnLst>
                              <p:par>
                                <p:cTn id="8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400"/>
                            </p:stCondLst>
                            <p:childTnLst>
                              <p:par>
                                <p:cTn id="10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4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800"/>
                            </p:stCondLst>
                            <p:childTnLst>
                              <p:par>
                                <p:cTn id="10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4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200"/>
                            </p:stCondLst>
                            <p:childTnLst>
                              <p:par>
                                <p:cTn id="1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4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600"/>
                            </p:stCondLst>
                            <p:childTnLst>
                              <p:par>
                                <p:cTn id="1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8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7" grpId="0"/>
      <p:bldP spid="3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13522004"/>
            <a:ext cx="24387175" cy="348504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112710" y="3200400"/>
            <a:ext cx="7722600" cy="7721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endParaRPr lang="en-US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11186" y="376308"/>
            <a:ext cx="15392401" cy="1462152"/>
          </a:xfrm>
        </p:spPr>
        <p:txBody>
          <a:bodyPr>
            <a:noAutofit/>
          </a:bodyPr>
          <a:lstStyle>
            <a:lvl1pPr>
              <a:defRPr sz="6400" b="1">
                <a:solidFill>
                  <a:schemeClr val="bg2"/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2pPr>
            <a:lvl3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3pPr>
            <a:lvl4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4pPr>
            <a:lvl5pPr>
              <a:defRPr sz="7500">
                <a:solidFill>
                  <a:schemeClr val="accent2"/>
                </a:solidFill>
                <a:latin typeface="Lato Black"/>
                <a:cs typeface="Lato Blac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611187" y="1371600"/>
            <a:ext cx="15392400" cy="778933"/>
          </a:xfrm>
        </p:spPr>
        <p:txBody>
          <a:bodyPr>
            <a:noAutofit/>
          </a:bodyPr>
          <a:lstStyle>
            <a:lvl1pPr>
              <a:defRPr sz="2900" b="0">
                <a:solidFill>
                  <a:schemeClr val="bg1">
                    <a:lumMod val="75000"/>
                  </a:schemeClr>
                </a:solidFill>
                <a:latin typeface="Myriad Pro" pitchFamily="34" charset="0"/>
                <a:cs typeface="Times New Roman" panose="02020603050405020304" pitchFamily="18" charset="0"/>
              </a:defRPr>
            </a:lvl1pPr>
            <a:lvl2pPr>
              <a:defRPr>
                <a:latin typeface="Lato Light"/>
                <a:cs typeface="Lato Light"/>
              </a:defRPr>
            </a:lvl2pPr>
            <a:lvl3pPr>
              <a:defRPr>
                <a:latin typeface="Lato Light"/>
                <a:cs typeface="Lato Light"/>
              </a:defRPr>
            </a:lvl3pPr>
            <a:lvl4pPr>
              <a:defRPr>
                <a:latin typeface="Lato Light"/>
                <a:cs typeface="Lato Light"/>
              </a:defRPr>
            </a:lvl4pPr>
            <a:lvl5pPr>
              <a:defRPr>
                <a:latin typeface="Lato Light"/>
                <a:cs typeface="Lato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426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24387175" cy="82296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Cover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A1DB81-1174-4A03-BDBF-F4CBD266F4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718587" y="12039600"/>
            <a:ext cx="1114000" cy="1105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0A75A7-DCBA-46A9-A240-4A09DB3461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898941" y="12023677"/>
            <a:ext cx="1105646" cy="110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4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1736389" cy="13716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29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TitlePage_Option 1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B5740D-CE7A-4F41-BBAA-B5E03476C17A}"/>
              </a:ext>
            </a:extLst>
          </p:cNvPr>
          <p:cNvSpPr/>
          <p:nvPr userDrawn="1"/>
        </p:nvSpPr>
        <p:spPr>
          <a:xfrm>
            <a:off x="16459873" y="11506539"/>
            <a:ext cx="7467600" cy="198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D5B8FD-1C49-42AB-ADE9-68AF61F204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756187" y="11709657"/>
            <a:ext cx="6171286" cy="157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77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TitlePage_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96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TitlePage_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541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HD_TitlePag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88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HD_TitlePag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094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HD_TitlePage_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7" cy="13716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28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7929" y="228600"/>
            <a:ext cx="21948458" cy="2286000"/>
          </a:xfrm>
          <a:prstGeom prst="rect">
            <a:avLst/>
          </a:prstGeom>
        </p:spPr>
        <p:txBody>
          <a:bodyPr vert="horz" lIns="243852" tIns="121926" rIns="243852" bIns="12192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3"/>
            <a:ext cx="21948458" cy="9051925"/>
          </a:xfrm>
          <a:prstGeom prst="rect">
            <a:avLst/>
          </a:prstGeom>
        </p:spPr>
        <p:txBody>
          <a:bodyPr vert="horz" lIns="243852" tIns="121926" rIns="243852" bIns="12192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l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ct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1"/>
          </a:xfrm>
          <a:prstGeom prst="rect">
            <a:avLst/>
          </a:prstGeom>
        </p:spPr>
        <p:txBody>
          <a:bodyPr vert="horz" lIns="243852" tIns="121926" rIns="243852" bIns="121926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686B8-C880-FF40-96DC-14FF2413C34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68"/>
          <a:stretch/>
        </p:blipFill>
        <p:spPr>
          <a:xfrm>
            <a:off x="1587" y="0"/>
            <a:ext cx="24385588" cy="2514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F59DED-545B-4171-9505-32DFA046F002}"/>
              </a:ext>
            </a:extLst>
          </p:cNvPr>
          <p:cNvSpPr/>
          <p:nvPr userDrawn="1"/>
        </p:nvSpPr>
        <p:spPr>
          <a:xfrm>
            <a:off x="16900524" y="171450"/>
            <a:ext cx="7239000" cy="2057400"/>
          </a:xfrm>
          <a:prstGeom prst="rect">
            <a:avLst/>
          </a:prstGeom>
          <a:solidFill>
            <a:srgbClr val="0638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CAF697-855D-4062-9B48-608D133C347B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7719674" y="437396"/>
            <a:ext cx="6421437" cy="163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70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0" r:id="rId2"/>
    <p:sldLayoutId id="2147483668" r:id="rId3"/>
    <p:sldLayoutId id="2147483682" r:id="rId4"/>
    <p:sldLayoutId id="2147483684" r:id="rId5"/>
    <p:sldLayoutId id="2147483681" r:id="rId6"/>
    <p:sldLayoutId id="2147483683" r:id="rId7"/>
    <p:sldLayoutId id="2147483685" r:id="rId8"/>
    <p:sldLayoutId id="2147483686" r:id="rId9"/>
    <p:sldLayoutId id="2147483687" r:id="rId10"/>
    <p:sldLayoutId id="2147483661" r:id="rId11"/>
    <p:sldLayoutId id="2147483650" r:id="rId12"/>
    <p:sldLayoutId id="2147483662" r:id="rId13"/>
    <p:sldLayoutId id="2147483663" r:id="rId14"/>
    <p:sldLayoutId id="2147483669" r:id="rId15"/>
    <p:sldLayoutId id="2147483667" r:id="rId16"/>
    <p:sldLayoutId id="2147483666" r:id="rId17"/>
    <p:sldLayoutId id="2147483665" r:id="rId18"/>
    <p:sldLayoutId id="2147483678" r:id="rId19"/>
    <p:sldLayoutId id="2147483679" r:id="rId2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l" defTabSz="1219261" rtl="0" eaLnBrk="1" latinLnBrk="0" hangingPunct="1">
        <a:spcBef>
          <a:spcPct val="0"/>
        </a:spcBef>
        <a:buNone/>
        <a:defRPr sz="7500" b="1" kern="1200">
          <a:solidFill>
            <a:schemeClr val="bg2"/>
          </a:solidFill>
          <a:latin typeface="Myriad Pro" pitchFamily="34" charset="0"/>
          <a:ea typeface="+mj-ea"/>
          <a:cs typeface="Myriad Pro" pitchFamily="34" charset="0"/>
        </a:defRPr>
      </a:lvl1pPr>
    </p:titleStyle>
    <p:bodyStyle>
      <a:lvl1pPr marL="0" indent="0" algn="l" defTabSz="1219261" rtl="0" eaLnBrk="1" latinLnBrk="0" hangingPunct="1">
        <a:spcBef>
          <a:spcPct val="20000"/>
        </a:spcBef>
        <a:buFont typeface="Arial"/>
        <a:buNone/>
        <a:defRPr sz="6400" kern="1200">
          <a:solidFill>
            <a:schemeClr val="bg1">
              <a:lumMod val="75000"/>
            </a:schemeClr>
          </a:solidFill>
          <a:latin typeface="Raleway Light"/>
          <a:ea typeface="+mn-ea"/>
          <a:cs typeface="Raleway Light"/>
        </a:defRPr>
      </a:lvl1pPr>
      <a:lvl2pPr marL="1219261" indent="0" algn="l" defTabSz="1219261" rtl="0" eaLnBrk="1" latinLnBrk="0" hangingPunct="1">
        <a:spcBef>
          <a:spcPct val="20000"/>
        </a:spcBef>
        <a:buFont typeface="Arial"/>
        <a:buNone/>
        <a:defRPr sz="4800" kern="1200">
          <a:solidFill>
            <a:schemeClr val="bg1">
              <a:lumMod val="75000"/>
            </a:schemeClr>
          </a:solidFill>
          <a:latin typeface="Raleway Light"/>
          <a:ea typeface="+mn-ea"/>
          <a:cs typeface="Raleway Light"/>
        </a:defRPr>
      </a:lvl2pPr>
      <a:lvl3pPr marL="2438522" indent="0" algn="l" defTabSz="1219261" rtl="0" eaLnBrk="1" latinLnBrk="0" hangingPunct="1">
        <a:spcBef>
          <a:spcPct val="20000"/>
        </a:spcBef>
        <a:buFont typeface="Arial"/>
        <a:buNone/>
        <a:defRPr sz="4300" kern="1200">
          <a:solidFill>
            <a:schemeClr val="bg1">
              <a:lumMod val="75000"/>
            </a:schemeClr>
          </a:solidFill>
          <a:latin typeface="Raleway Light"/>
          <a:ea typeface="+mn-ea"/>
          <a:cs typeface="Raleway Light"/>
        </a:defRPr>
      </a:lvl3pPr>
      <a:lvl4pPr marL="3657783" indent="0" algn="l" defTabSz="1219261" rtl="0" eaLnBrk="1" latinLnBrk="0" hangingPunct="1">
        <a:spcBef>
          <a:spcPct val="20000"/>
        </a:spcBef>
        <a:buFont typeface="Arial"/>
        <a:buNone/>
        <a:defRPr sz="3700" kern="1200">
          <a:solidFill>
            <a:schemeClr val="bg1">
              <a:lumMod val="75000"/>
            </a:schemeClr>
          </a:solidFill>
          <a:latin typeface="Raleway Light"/>
          <a:ea typeface="+mn-ea"/>
          <a:cs typeface="Raleway Light"/>
        </a:defRPr>
      </a:lvl4pPr>
      <a:lvl5pPr marL="4877044" indent="0" algn="l" defTabSz="1219261" rtl="0" eaLnBrk="1" latinLnBrk="0" hangingPunct="1">
        <a:spcBef>
          <a:spcPct val="20000"/>
        </a:spcBef>
        <a:buFont typeface="Arial"/>
        <a:buNone/>
        <a:defRPr sz="3700" kern="1200">
          <a:solidFill>
            <a:schemeClr val="bg1">
              <a:lumMod val="75000"/>
            </a:schemeClr>
          </a:solidFill>
          <a:latin typeface="Raleway Light"/>
          <a:ea typeface="+mn-ea"/>
          <a:cs typeface="Raleway Light"/>
        </a:defRPr>
      </a:lvl5pPr>
      <a:lvl6pPr marL="6705935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6pPr>
      <a:lvl7pPr marL="7925196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7pPr>
      <a:lvl8pPr marL="9144457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3718" indent="-609630" algn="l" defTabSz="1219261" rtl="0" eaLnBrk="1" latinLnBrk="0" hangingPunct="1">
        <a:spcBef>
          <a:spcPct val="20000"/>
        </a:spcBef>
        <a:buFont typeface="Arial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9261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8522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7783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7044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6305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5566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4827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4088" algn="l" defTabSz="1219261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68716695@N06/29720269125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heraldpost/4926044226/in/photostream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econnection.org/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-1"/>
            <a:ext cx="24385588" cy="13716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609449-7C31-4ABA-910D-4A3FF22BCA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8587" y="12039600"/>
            <a:ext cx="1114000" cy="1105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BCF5EB-C943-4D53-88BD-30A96CC930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8941" y="12023677"/>
            <a:ext cx="1105646" cy="1105646"/>
          </a:xfrm>
          <a:prstGeom prst="rect">
            <a:avLst/>
          </a:prstGeom>
        </p:spPr>
      </p:pic>
      <p:pic>
        <p:nvPicPr>
          <p:cNvPr id="3" name="yes">
            <a:hlinkClick r:id="" action="ppaction://media"/>
            <a:extLst>
              <a:ext uri="{FF2B5EF4-FFF2-40B4-BE49-F238E27FC236}">
                <a16:creationId xmlns:a16="http://schemas.microsoft.com/office/drawing/2014/main" id="{0E60BECF-F55C-4F0D-A306-6706461EB1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13987" y="381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6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595">
        <p:fade/>
      </p:transition>
    </mc:Choice>
    <mc:Fallback>
      <p:transition spd="med" advTm="65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601787" y="1069129"/>
            <a:ext cx="18440400" cy="5105400"/>
          </a:xfrm>
          <a:prstGeom prst="rect">
            <a:avLst/>
          </a:prstGeom>
        </p:spPr>
        <p:txBody>
          <a:bodyPr vert="horz" lIns="243852" tIns="121926" rIns="243852" bIns="121926" rtlCol="0" anchor="ctr">
            <a:noAutofit/>
          </a:bodyPr>
          <a:lstStyle>
            <a:lvl1pPr algn="l" defTabSz="1219261" rtl="0" eaLnBrk="1" latinLnBrk="0" hangingPunct="1">
              <a:spcBef>
                <a:spcPct val="0"/>
              </a:spcBef>
              <a:buNone/>
              <a:defRPr sz="7500" b="1" kern="1200">
                <a:solidFill>
                  <a:schemeClr val="bg2"/>
                </a:solidFill>
                <a:latin typeface="Myriad Pro" pitchFamily="34" charset="0"/>
                <a:ea typeface="+mj-ea"/>
                <a:cs typeface="Myriad Pro" pitchFamily="34" charset="0"/>
              </a:defRPr>
            </a:lvl1pPr>
          </a:lstStyle>
          <a:p>
            <a:r>
              <a:rPr lang="en-US" sz="16400" dirty="0"/>
              <a:t>Caring for Caregivers</a:t>
            </a:r>
          </a:p>
          <a:p>
            <a:r>
              <a:rPr lang="en-US" sz="4800" dirty="0"/>
              <a:t>Lifespan Respite Care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4265613" y="9423794"/>
            <a:ext cx="17132300" cy="2149870"/>
          </a:xfrm>
          <a:prstGeom prst="rect">
            <a:avLst/>
          </a:prstGeom>
        </p:spPr>
        <p:txBody>
          <a:bodyPr vert="horz" lIns="243852" tIns="121926" rIns="243852" bIns="121926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latin typeface="Perpetua Titling MT" panose="02020502060505020804" pitchFamily="18" charset="0"/>
                <a:cs typeface="Raleway ExtraLight"/>
              </a:rPr>
              <a:t>GUESTS: MAGGIE GREEN  &amp;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F5426A-8467-4DFB-9E46-ED2FA783C749}"/>
              </a:ext>
            </a:extLst>
          </p:cNvPr>
          <p:cNvSpPr txBox="1"/>
          <p:nvPr/>
        </p:nvSpPr>
        <p:spPr>
          <a:xfrm>
            <a:off x="445134" y="8546205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Perpetua" panose="02020502060401020303" pitchFamily="18" charset="0"/>
              </a:rPr>
              <a:t>HOST: LIBBY PHAM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5BC0FF-29F4-42B5-8FD3-06874A772893}"/>
              </a:ext>
            </a:extLst>
          </p:cNvPr>
          <p:cNvSpPr/>
          <p:nvPr/>
        </p:nvSpPr>
        <p:spPr>
          <a:xfrm>
            <a:off x="8764587" y="9532203"/>
            <a:ext cx="53014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Perpetua" panose="02020502060401020303" pitchFamily="18" charset="0"/>
                <a:ea typeface="Calibri" panose="020F0502020204030204" pitchFamily="34" charset="0"/>
              </a:rPr>
              <a:t>KRISTIE CARLISLE </a:t>
            </a:r>
            <a:endParaRPr lang="en-US" b="1" dirty="0">
              <a:solidFill>
                <a:schemeClr val="tx2"/>
              </a:solidFill>
              <a:latin typeface="Perpetua" panose="0202050206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252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083">
        <p:fade/>
      </p:transition>
    </mc:Choice>
    <mc:Fallback>
      <p:transition spd="med" advTm="420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23321963" y="712788"/>
            <a:ext cx="1065212" cy="730250"/>
          </a:xfrm>
        </p:spPr>
        <p:txBody>
          <a:bodyPr/>
          <a:lstStyle/>
          <a:p>
            <a:fld id="{9DF686B8-C880-FF40-96DC-14FF2413C34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692879" y="6629400"/>
            <a:ext cx="9857558" cy="2462225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r>
              <a:rPr lang="en-US" sz="3600" b="1" i="1" dirty="0"/>
              <a:t>The Lifespan Respite Care Program is designed to give caregivers of children and adults with disabilities as well as older adults a break from their caregiving responsibilities.  </a:t>
            </a:r>
            <a:endParaRPr lang="en-US" sz="36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859284" y="5638800"/>
            <a:ext cx="9563138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65F7E9-681B-47DA-B901-910A72452974}"/>
              </a:ext>
            </a:extLst>
          </p:cNvPr>
          <p:cNvSpPr txBox="1"/>
          <p:nvPr/>
        </p:nvSpPr>
        <p:spPr>
          <a:xfrm>
            <a:off x="12712074" y="2764479"/>
            <a:ext cx="9857558" cy="2570588"/>
          </a:xfrm>
          <a:prstGeom prst="rect">
            <a:avLst/>
          </a:prstGeom>
          <a:noFill/>
        </p:spPr>
        <p:txBody>
          <a:bodyPr wrap="square" lIns="243852" tIns="121926" rIns="243852" bIns="12192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b="1" i="1" dirty="0"/>
              <a:t>Taking care of a loved one can be very rewarding but it can also be challenging.  At times, caregivers need a break to recharge and refuel so they can continue to provide care.  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1682F4-5842-420A-BC6F-55F52DB6D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4842" y="2678906"/>
            <a:ext cx="11845696" cy="806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3BBD36-CAE8-4537-B116-2B6B61187511}"/>
              </a:ext>
            </a:extLst>
          </p:cNvPr>
          <p:cNvSpPr/>
          <p:nvPr/>
        </p:nvSpPr>
        <p:spPr>
          <a:xfrm>
            <a:off x="294863" y="242709"/>
            <a:ext cx="997407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yriad Pro"/>
              </a:rPr>
              <a:t>Respite Care Program </a:t>
            </a:r>
          </a:p>
        </p:txBody>
      </p:sp>
    </p:spTree>
    <p:extLst>
      <p:ext uri="{BB962C8B-B14F-4D97-AF65-F5344CB8AC3E}">
        <p14:creationId xmlns:p14="http://schemas.microsoft.com/office/powerpoint/2010/main" val="346556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396">
        <p:fade/>
      </p:transition>
    </mc:Choice>
    <mc:Fallback>
      <p:transition spd="med" advTm="243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CFDA4-A570-430C-902A-E118FF74F4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154557"/>
            <a:ext cx="21717000" cy="2065867"/>
          </a:xfrm>
        </p:spPr>
        <p:txBody>
          <a:bodyPr/>
          <a:lstStyle/>
          <a:p>
            <a:r>
              <a:rPr lang="en-US" dirty="0"/>
              <a:t>What is Respite?</a:t>
            </a:r>
          </a:p>
        </p:txBody>
      </p:sp>
      <p:pic>
        <p:nvPicPr>
          <p:cNvPr id="1026" name="Picture 2" descr="How to Avoid Caregiver Burnout and Manage Stress">
            <a:extLst>
              <a:ext uri="{FF2B5EF4-FFF2-40B4-BE49-F238E27FC236}">
                <a16:creationId xmlns:a16="http://schemas.microsoft.com/office/drawing/2014/main" id="{FCF70F19-F037-419E-A5B9-3E16076A1C37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r="11532"/>
          <a:stretch>
            <a:fillRect/>
          </a:stretch>
        </p:blipFill>
        <p:spPr bwMode="auto">
          <a:xfrm>
            <a:off x="574675" y="3048000"/>
            <a:ext cx="10475912" cy="782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73AE38-C881-4CA2-AF74-E274C44C01DB}"/>
              </a:ext>
            </a:extLst>
          </p:cNvPr>
          <p:cNvSpPr/>
          <p:nvPr/>
        </p:nvSpPr>
        <p:spPr>
          <a:xfrm>
            <a:off x="12897583" y="3515511"/>
            <a:ext cx="9156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Temporary relief for caregivers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C131A0-2A94-42FB-942C-C05506FD2C42}"/>
              </a:ext>
            </a:extLst>
          </p:cNvPr>
          <p:cNvSpPr/>
          <p:nvPr/>
        </p:nvSpPr>
        <p:spPr>
          <a:xfrm>
            <a:off x="13887050" y="5867400"/>
            <a:ext cx="81460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Allows caregivers to take a </a:t>
            </a:r>
          </a:p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short break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0783E3-26F2-497A-83A0-1AAADD4EBB86}"/>
              </a:ext>
            </a:extLst>
          </p:cNvPr>
          <p:cNvSpPr/>
          <p:nvPr/>
        </p:nvSpPr>
        <p:spPr>
          <a:xfrm>
            <a:off x="13218224" y="8915400"/>
            <a:ext cx="98926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Without respite, caregivers could</a:t>
            </a:r>
          </a:p>
          <a:p>
            <a:pPr algn="ctr"/>
            <a:r>
              <a:rPr lang="en-US" sz="54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experience burnout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702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452">
        <p:fade/>
      </p:transition>
    </mc:Choice>
    <mc:Fallback>
      <p:transition spd="med" advTm="384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77CBE-5805-4DC8-87D0-49E1C3B9D8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05444"/>
            <a:ext cx="21948775" cy="1570956"/>
          </a:xfrm>
        </p:spPr>
        <p:txBody>
          <a:bodyPr/>
          <a:lstStyle/>
          <a:p>
            <a:r>
              <a:rPr lang="en-US" dirty="0"/>
              <a:t>Types of Respite</a:t>
            </a:r>
          </a:p>
        </p:txBody>
      </p:sp>
      <p:pic>
        <p:nvPicPr>
          <p:cNvPr id="2052" name="Picture 4" descr="What Family Caregivers Need to Know About Respite Care | Utah ...">
            <a:extLst>
              <a:ext uri="{FF2B5EF4-FFF2-40B4-BE49-F238E27FC236}">
                <a16:creationId xmlns:a16="http://schemas.microsoft.com/office/drawing/2014/main" id="{6830DE2F-DD72-46CF-B89F-5D9A0564B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09" y="4141561"/>
            <a:ext cx="7208126" cy="456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8AA2DF-10AD-40F1-BA49-096AA9439A7B}"/>
              </a:ext>
            </a:extLst>
          </p:cNvPr>
          <p:cNvSpPr/>
          <p:nvPr/>
        </p:nvSpPr>
        <p:spPr>
          <a:xfrm>
            <a:off x="749072" y="2809788"/>
            <a:ext cx="7385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/>
              </a:rPr>
              <a:t>In Home Respite Care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F06FEB-EB33-455F-893F-8AB28EA10F7D}"/>
              </a:ext>
            </a:extLst>
          </p:cNvPr>
          <p:cNvSpPr txBox="1"/>
          <p:nvPr/>
        </p:nvSpPr>
        <p:spPr>
          <a:xfrm>
            <a:off x="458787" y="9519353"/>
            <a:ext cx="815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latin typeface="Myriad Pro"/>
              </a:rPr>
              <a:t>Caregiver chooses someone to come into the home and care for a loved one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latin typeface="Myriad Pro"/>
              </a:rPr>
              <a:t>Provider must be 18 years or older and not reside in the home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latin typeface="Myriad Pro"/>
              </a:rPr>
              <a:t>Provider must pass a background check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443B2D-39C8-4472-91FE-5D98A0377586}"/>
              </a:ext>
            </a:extLst>
          </p:cNvPr>
          <p:cNvSpPr/>
          <p:nvPr/>
        </p:nvSpPr>
        <p:spPr>
          <a:xfrm>
            <a:off x="14257693" y="2809788"/>
            <a:ext cx="6256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/>
              </a:rPr>
              <a:t>Out of Home Care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B3D624-A95A-4B7C-AD5E-4CF2446BFD73}"/>
              </a:ext>
            </a:extLst>
          </p:cNvPr>
          <p:cNvSpPr txBox="1"/>
          <p:nvPr/>
        </p:nvSpPr>
        <p:spPr>
          <a:xfrm>
            <a:off x="14331545" y="9982200"/>
            <a:ext cx="655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b="1" dirty="0">
                <a:latin typeface="Myriad Pro"/>
              </a:rPr>
              <a:t>Memory Care Facility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b="1" dirty="0">
                <a:latin typeface="Myriad Pro"/>
              </a:rPr>
              <a:t>Adult Day Program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b="1" dirty="0">
                <a:latin typeface="Myriad Pro"/>
              </a:rPr>
              <a:t>Mental Health Facility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4000" b="1" dirty="0">
                <a:latin typeface="Myriad Pro"/>
              </a:rPr>
              <a:t>Camp for Children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5CCC6-5E3D-4892-B133-3071C1116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5976" y="4742156"/>
            <a:ext cx="6286500" cy="4200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6B06F-6D61-49B8-826C-19CEB734F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0630" y="4141561"/>
            <a:ext cx="5450007" cy="36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27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1103">
        <p:fade/>
      </p:transition>
    </mc:Choice>
    <mc:Fallback>
      <p:transition spd="med" advTm="16110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The Respite Care Program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2569633" y="712115"/>
            <a:ext cx="1065341" cy="730251"/>
          </a:xfrm>
        </p:spPr>
        <p:txBody>
          <a:bodyPr/>
          <a:lstStyle/>
          <a:p>
            <a:fld id="{9DF686B8-C880-FF40-96DC-14FF2413C34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262718" y="2827855"/>
            <a:ext cx="6837939" cy="7027698"/>
          </a:xfrm>
          <a:prstGeom prst="ellipse">
            <a:avLst/>
          </a:prstGeom>
          <a:solidFill>
            <a:schemeClr val="accent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anchor="ctr"/>
          <a:lstStyle/>
          <a:p>
            <a:pPr algn="ctr" defTabSz="1218984">
              <a:defRPr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587319" y="2756448"/>
            <a:ext cx="6892267" cy="7152322"/>
          </a:xfrm>
          <a:prstGeom prst="ellipse">
            <a:avLst/>
          </a:prstGeom>
          <a:solidFill>
            <a:schemeClr val="accent3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anchor="ctr"/>
          <a:lstStyle/>
          <a:p>
            <a:pPr algn="ctr" defTabSz="1218984">
              <a:defRPr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13691679" y="2881072"/>
            <a:ext cx="7112508" cy="7027698"/>
          </a:xfrm>
          <a:prstGeom prst="ellipse">
            <a:avLst/>
          </a:prstGeom>
          <a:solidFill>
            <a:schemeClr val="accent4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43852" tIns="121926" rIns="243852" bIns="121926" anchor="ctr"/>
          <a:lstStyle/>
          <a:p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322470" y="4828752"/>
            <a:ext cx="4513321" cy="984839"/>
          </a:xfrm>
          <a:prstGeom prst="rect">
            <a:avLst/>
          </a:prstGeom>
          <a:noFill/>
        </p:spPr>
        <p:txBody>
          <a:bodyPr lIns="243799" tIns="121897" rIns="243799" bIns="121897">
            <a:spAutoFit/>
          </a:bodyPr>
          <a:lstStyle/>
          <a:p>
            <a:pPr algn="ctr" defTabSz="1218984">
              <a:defRPr/>
            </a:pPr>
            <a:r>
              <a:rPr lang="en-US" dirty="0">
                <a:solidFill>
                  <a:schemeClr val="bg1"/>
                </a:solidFill>
                <a:latin typeface="Raleway ExtraBold"/>
                <a:ea typeface="+mn-ea"/>
                <a:cs typeface="Raleway ExtraBold"/>
              </a:rPr>
              <a:t>Step One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90566" y="5004328"/>
            <a:ext cx="4509086" cy="1723502"/>
          </a:xfrm>
          <a:prstGeom prst="rect">
            <a:avLst/>
          </a:prstGeom>
          <a:noFill/>
        </p:spPr>
        <p:txBody>
          <a:bodyPr lIns="243799" tIns="121897" rIns="243799" bIns="121897">
            <a:spAutoFit/>
          </a:bodyPr>
          <a:lstStyle/>
          <a:p>
            <a:pPr algn="ctr" defTabSz="1218984">
              <a:defRPr/>
            </a:pPr>
            <a:r>
              <a:rPr lang="en-US" dirty="0">
                <a:solidFill>
                  <a:schemeClr val="bg1"/>
                </a:solidFill>
                <a:latin typeface="Raleway ExtraBold"/>
                <a:cs typeface="Raleway ExtraBold"/>
              </a:rPr>
              <a:t>Step Two</a:t>
            </a:r>
          </a:p>
          <a:p>
            <a:pPr algn="ctr" defTabSz="1218984">
              <a:defRPr/>
            </a:pPr>
            <a:endParaRPr lang="en-US" dirty="0">
              <a:solidFill>
                <a:schemeClr val="bg1"/>
              </a:solidFill>
              <a:latin typeface="Raleway ExtraBold"/>
              <a:cs typeface="Raleway Extra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883053" y="5173605"/>
            <a:ext cx="4212716" cy="1554225"/>
          </a:xfrm>
          <a:prstGeom prst="rect">
            <a:avLst/>
          </a:prstGeom>
          <a:noFill/>
        </p:spPr>
        <p:txBody>
          <a:bodyPr lIns="243799" tIns="121897" rIns="243799" bIns="121897">
            <a:spAutoFit/>
          </a:bodyPr>
          <a:lstStyle/>
          <a:p>
            <a:pPr algn="ctr" defTabSz="1218984">
              <a:defRPr/>
            </a:pPr>
            <a:r>
              <a:rPr lang="en-US" dirty="0">
                <a:solidFill>
                  <a:schemeClr val="bg1"/>
                </a:solidFill>
                <a:latin typeface="Raleway ExtraBold"/>
                <a:cs typeface="Raleway ExtraBold"/>
              </a:rPr>
              <a:t>Step Three </a:t>
            </a:r>
          </a:p>
          <a:p>
            <a:pPr algn="ctr" defTabSz="1218984">
              <a:defRPr/>
            </a:pPr>
            <a:endParaRPr lang="en-US" sz="3700" dirty="0">
              <a:solidFill>
                <a:schemeClr val="bg1"/>
              </a:solidFill>
              <a:latin typeface="Raleway ExtraBold"/>
              <a:cs typeface="Raleway ExtraBold"/>
            </a:endParaRPr>
          </a:p>
        </p:txBody>
      </p:sp>
      <p:pic>
        <p:nvPicPr>
          <p:cNvPr id="30" name="Graphic 29" descr="Person in wheelchair">
            <a:extLst>
              <a:ext uri="{FF2B5EF4-FFF2-40B4-BE49-F238E27FC236}">
                <a16:creationId xmlns:a16="http://schemas.microsoft.com/office/drawing/2014/main" id="{0E64CB3F-92FD-4ADA-A6A6-BD0E567D2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234361" y="3233496"/>
            <a:ext cx="1931097" cy="1931097"/>
          </a:xfrm>
          <a:prstGeom prst="rect">
            <a:avLst/>
          </a:prstGeom>
        </p:spPr>
      </p:pic>
      <p:pic>
        <p:nvPicPr>
          <p:cNvPr id="32" name="Graphic 31" descr="Telephone">
            <a:extLst>
              <a:ext uri="{FF2B5EF4-FFF2-40B4-BE49-F238E27FC236}">
                <a16:creationId xmlns:a16="http://schemas.microsoft.com/office/drawing/2014/main" id="{B006D288-62E0-489E-B32F-F4F181E38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7513" y="3541187"/>
            <a:ext cx="1515011" cy="15150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38F5C7D-CF69-4518-8AB1-B3F65D8C1A47}"/>
              </a:ext>
            </a:extLst>
          </p:cNvPr>
          <p:cNvSpPr/>
          <p:nvPr/>
        </p:nvSpPr>
        <p:spPr>
          <a:xfrm>
            <a:off x="2359239" y="5998494"/>
            <a:ext cx="46993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Call Care Connection ADRC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Get Screened for Eligibility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Complete Caregiver Well-Being Survey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F64153-71DE-4FC7-86E6-10CE8215F08F}"/>
              </a:ext>
            </a:extLst>
          </p:cNvPr>
          <p:cNvSpPr/>
          <p:nvPr/>
        </p:nvSpPr>
        <p:spPr>
          <a:xfrm>
            <a:off x="8969635" y="6182687"/>
            <a:ext cx="45450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Complete Respite Application Packet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Identify Provider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Provider Background Check</a:t>
            </a:r>
            <a:endParaRPr lang="en-US" sz="1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Get approved</a:t>
            </a:r>
            <a:endParaRPr lang="en-US" sz="1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9" name="Graphic 18" descr="Contract">
            <a:extLst>
              <a:ext uri="{FF2B5EF4-FFF2-40B4-BE49-F238E27FC236}">
                <a16:creationId xmlns:a16="http://schemas.microsoft.com/office/drawing/2014/main" id="{0DB166F1-94B5-4E67-A8B3-F36046CC07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32275" y="3579585"/>
            <a:ext cx="1476613" cy="14766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04CC2C-E613-4CE4-B01C-20BC65770CDF}"/>
              </a:ext>
            </a:extLst>
          </p:cNvPr>
          <p:cNvSpPr txBox="1"/>
          <p:nvPr/>
        </p:nvSpPr>
        <p:spPr>
          <a:xfrm>
            <a:off x="15229295" y="6254749"/>
            <a:ext cx="4212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Schedule Provider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</a:rPr>
              <a:t>Receive Respite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6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1927">
        <p:fade/>
      </p:transition>
    </mc:Choice>
    <mc:Fallback>
      <p:transition spd="med" advTm="1119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16391-DA42-4DBA-B764-E731D2D4A5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You Need To Know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DA589-5450-4BEE-A309-97C5960688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Respite Care Program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55A96D-7564-44C9-B370-A3D264150B94}"/>
              </a:ext>
            </a:extLst>
          </p:cNvPr>
          <p:cNvSpPr/>
          <p:nvPr/>
        </p:nvSpPr>
        <p:spPr>
          <a:xfrm>
            <a:off x="12498387" y="2956188"/>
            <a:ext cx="11430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4">
              <a:defRPr/>
            </a:pPr>
            <a:r>
              <a:rPr lang="en-US" sz="4000" b="1" i="1" dirty="0">
                <a:latin typeface="Myriad Pro"/>
              </a:rPr>
              <a:t>You are a caregiver caring for a person of any age with a chronic health condition(s) or disability</a:t>
            </a:r>
            <a:endParaRPr lang="en-US" sz="4000" dirty="0">
              <a:solidFill>
                <a:schemeClr val="bg1"/>
              </a:solidFill>
              <a:latin typeface="Myriad Pro"/>
              <a:cs typeface="Raleway ExtraBold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2DDC71-08ED-46AC-A01F-D54830E7B8CA}"/>
              </a:ext>
            </a:extLst>
          </p:cNvPr>
          <p:cNvSpPr/>
          <p:nvPr/>
        </p:nvSpPr>
        <p:spPr>
          <a:xfrm>
            <a:off x="12498386" y="5048788"/>
            <a:ext cx="11430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4">
              <a:defRPr/>
            </a:pPr>
            <a:r>
              <a:rPr lang="en-US" sz="4000" b="1" i="1" dirty="0">
                <a:latin typeface="Myriad Pro"/>
              </a:rPr>
              <a:t>You are a caregiver NOT utilizing a type of service that relieves caregivers on a temporary or ongoing basis</a:t>
            </a:r>
            <a:endParaRPr lang="en-US" sz="4000" dirty="0">
              <a:latin typeface="Myriad Pro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356A0F-11A2-490F-B533-C20CA960277C}"/>
              </a:ext>
            </a:extLst>
          </p:cNvPr>
          <p:cNvSpPr/>
          <p:nvPr/>
        </p:nvSpPr>
        <p:spPr>
          <a:xfrm>
            <a:off x="12523419" y="7313517"/>
            <a:ext cx="11430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8984">
              <a:defRPr/>
            </a:pPr>
            <a:r>
              <a:rPr lang="en-US" sz="4000" b="1" i="1" dirty="0">
                <a:latin typeface="Myriad Pro"/>
              </a:rPr>
              <a:t>The care recipient you are caring for is NOT receiving any respite or provider assistance from a local, state or federal agency.</a:t>
            </a:r>
            <a:endParaRPr lang="en-US" sz="4000" dirty="0">
              <a:latin typeface="Myriad Pro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2BB0E-6181-46CC-9765-54F4614CDE25}"/>
              </a:ext>
            </a:extLst>
          </p:cNvPr>
          <p:cNvSpPr/>
          <p:nvPr/>
        </p:nvSpPr>
        <p:spPr>
          <a:xfrm>
            <a:off x="12556871" y="9543633"/>
            <a:ext cx="114300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>
                <a:latin typeface="Myriad Pro"/>
              </a:rPr>
              <a:t>To learn more about eligibility for the Respite Care Program, please call us at 1-855-937-2372 (1-855-YES-ADRC)</a:t>
            </a:r>
            <a:endParaRPr lang="en-US" sz="4000" dirty="0">
              <a:latin typeface="Myriad Pro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B08F164-DCA2-4F04-B940-4890709901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608" r="17608"/>
          <a:stretch>
            <a:fillRect/>
          </a:stretch>
        </p:blipFill>
        <p:spPr>
          <a:xfrm>
            <a:off x="202467" y="2821632"/>
            <a:ext cx="11686321" cy="952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5582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9624">
        <p:fade/>
      </p:transition>
    </mc:Choice>
    <mc:Fallback>
      <p:transition spd="med" advTm="99624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61A9DC-6E76-42FD-894F-2A1B94BB9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Oxygen Theory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4EA52-C2D2-4A39-AF32-A288322A90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Take Care of You First</a:t>
            </a:r>
          </a:p>
        </p:txBody>
      </p:sp>
      <p:pic>
        <p:nvPicPr>
          <p:cNvPr id="3076" name="Picture 4" descr="Self-care: put your own oxygen mask on first – Staff wellbeing ...">
            <a:extLst>
              <a:ext uri="{FF2B5EF4-FFF2-40B4-BE49-F238E27FC236}">
                <a16:creationId xmlns:a16="http://schemas.microsoft.com/office/drawing/2014/main" id="{BF98D3CF-5B4E-4761-8AF9-3447493F9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7" y="2833752"/>
            <a:ext cx="9906000" cy="1059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1BB6D1-F847-4A0C-9C64-3A11FEE8214F}"/>
              </a:ext>
            </a:extLst>
          </p:cNvPr>
          <p:cNvSpPr/>
          <p:nvPr/>
        </p:nvSpPr>
        <p:spPr>
          <a:xfrm>
            <a:off x="13071541" y="3501871"/>
            <a:ext cx="69935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/>
              </a:rPr>
              <a:t>Self care is necessary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0B3C11-9C00-4A38-97F7-716897200514}"/>
              </a:ext>
            </a:extLst>
          </p:cNvPr>
          <p:cNvSpPr/>
          <p:nvPr/>
        </p:nvSpPr>
        <p:spPr>
          <a:xfrm>
            <a:off x="12026684" y="6059837"/>
            <a:ext cx="110022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/>
              </a:rPr>
              <a:t>You cannot be the best caregiver </a:t>
            </a:r>
          </a:p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/>
              </a:rPr>
              <a:t>Possible if you are not well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FE9257-1CB4-4025-B2C5-55F408F15F2A}"/>
              </a:ext>
            </a:extLst>
          </p:cNvPr>
          <p:cNvSpPr/>
          <p:nvPr/>
        </p:nvSpPr>
        <p:spPr>
          <a:xfrm>
            <a:off x="12734560" y="9448800"/>
            <a:ext cx="89436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/>
              </a:rPr>
              <a:t>Your health and 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/>
              </a:rPr>
              <a:t>w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/>
              </a:rPr>
              <a:t>ell-being</a:t>
            </a:r>
          </a:p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/>
              </a:rPr>
              <a:t> is important </a:t>
            </a:r>
          </a:p>
        </p:txBody>
      </p:sp>
    </p:spTree>
    <p:extLst>
      <p:ext uri="{BB962C8B-B14F-4D97-AF65-F5344CB8AC3E}">
        <p14:creationId xmlns:p14="http://schemas.microsoft.com/office/powerpoint/2010/main" val="3090511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1466">
        <p:fade/>
      </p:transition>
    </mc:Choice>
    <mc:Fallback>
      <p:transition spd="med" advTm="91466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859587" y="9351282"/>
            <a:ext cx="17131486" cy="2940051"/>
          </a:xfrm>
          <a:prstGeom prst="rect">
            <a:avLst/>
          </a:prstGeom>
        </p:spPr>
        <p:txBody>
          <a:bodyPr vert="horz" lIns="243852" tIns="121926" rIns="243852" bIns="121926" rtlCol="0" anchor="ctr">
            <a:normAutofit/>
          </a:bodyPr>
          <a:lstStyle>
            <a:lvl1pPr algn="ctr" defTabSz="1219261" rtl="0" eaLnBrk="1" latinLnBrk="0" hangingPunct="1">
              <a:spcBef>
                <a:spcPct val="0"/>
              </a:spcBef>
              <a:buNone/>
              <a:defRPr sz="7500" kern="1200">
                <a:solidFill>
                  <a:schemeClr val="bg2"/>
                </a:solidFill>
                <a:latin typeface="Raleway ExtraBold"/>
                <a:ea typeface="+mj-ea"/>
                <a:cs typeface="Raleway ExtraBold"/>
              </a:defRPr>
            </a:lvl1pPr>
          </a:lstStyle>
          <a:p>
            <a:pPr algn="l"/>
            <a:r>
              <a:rPr lang="en-US" sz="14400" b="1" dirty="0">
                <a:solidFill>
                  <a:srgbClr val="A4202D"/>
                </a:solidFill>
                <a:latin typeface="Myriad Pro" pitchFamily="34" charset="0"/>
              </a:rPr>
              <a:t>Thank You!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4631987" y="5989721"/>
            <a:ext cx="17131486" cy="1105808"/>
          </a:xfrm>
          <a:prstGeom prst="rect">
            <a:avLst/>
          </a:prstGeom>
        </p:spPr>
        <p:txBody>
          <a:bodyPr vert="horz" lIns="243852" tIns="121926" rIns="243852" bIns="121926" rtlCol="0">
            <a:normAutofit/>
          </a:bodyPr>
          <a:lstStyle>
            <a:lvl1pPr marL="0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64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1pPr>
            <a:lvl2pPr marL="1219261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2pPr>
            <a:lvl3pPr marL="2438522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43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3pPr>
            <a:lvl4pPr marL="3657783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4pPr>
            <a:lvl5pPr marL="4877044" indent="0" algn="l" defTabSz="1219261" rtl="0" eaLnBrk="1" latinLnBrk="0" hangingPunct="1">
              <a:spcBef>
                <a:spcPct val="20000"/>
              </a:spcBef>
              <a:buFont typeface="Arial"/>
              <a:buNone/>
              <a:defRPr sz="3700" kern="1200">
                <a:solidFill>
                  <a:schemeClr val="bg1">
                    <a:lumMod val="75000"/>
                  </a:schemeClr>
                </a:solidFill>
                <a:latin typeface="Raleway Light"/>
                <a:ea typeface="+mn-ea"/>
                <a:cs typeface="Raleway Light"/>
              </a:defRPr>
            </a:lvl5pPr>
            <a:lvl6pPr marL="6705935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7925196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9144457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363718" indent="-609630" algn="l" defTabSz="1219261" rtl="0" eaLnBrk="1" latinLnBrk="0" hangingPunct="1">
              <a:spcBef>
                <a:spcPct val="20000"/>
              </a:spcBef>
              <a:buFont typeface="Arial"/>
              <a:buChar char="•"/>
              <a:defRPr sz="5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dirty="0">
                <a:solidFill>
                  <a:schemeClr val="tx1"/>
                </a:solidFill>
                <a:latin typeface="Myriad Pro" pitchFamily="34" charset="0"/>
                <a:cs typeface="Raleway ExtraLight"/>
              </a:rPr>
              <a:t>1-855-937-2372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24387174" cy="3733968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9269B23-3DCD-401D-83AC-1C1BDD01F2B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525" b="15525"/>
          <a:stretch>
            <a:fillRect/>
          </a:stretch>
        </p:blipFill>
        <p:spPr>
          <a:xfrm>
            <a:off x="1830387" y="4159530"/>
            <a:ext cx="7469188" cy="273515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C1466D-48FF-462B-A513-66D9E593E2A5}"/>
              </a:ext>
            </a:extLst>
          </p:cNvPr>
          <p:cNvSpPr/>
          <p:nvPr/>
        </p:nvSpPr>
        <p:spPr>
          <a:xfrm>
            <a:off x="11610052" y="4114800"/>
            <a:ext cx="12091323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Stay Up To Date On Our Latest Topics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3"/>
              </a:rPr>
              <a:t>www.careconnection.org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849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088">
        <p:fade/>
      </p:transition>
    </mc:Choice>
    <mc:Fallback>
      <p:transition spd="med" advTm="33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4.9|4.5"/>
</p:tagLst>
</file>

<file path=ppt/theme/theme1.xml><?xml version="1.0" encoding="utf-8"?>
<a:theme xmlns:a="http://schemas.openxmlformats.org/drawingml/2006/main" name="Office Theme">
  <a:themeElements>
    <a:clrScheme name="HHD">
      <a:dk1>
        <a:sysClr val="windowText" lastClr="000000"/>
      </a:dk1>
      <a:lt1>
        <a:sysClr val="window" lastClr="FFFFFF"/>
      </a:lt1>
      <a:dk2>
        <a:srgbClr val="CECECE"/>
      </a:dk2>
      <a:lt2>
        <a:srgbClr val="F09818"/>
      </a:lt2>
      <a:accent1>
        <a:srgbClr val="154872"/>
      </a:accent1>
      <a:accent2>
        <a:srgbClr val="CECECE"/>
      </a:accent2>
      <a:accent3>
        <a:srgbClr val="154872"/>
      </a:accent3>
      <a:accent4>
        <a:srgbClr val="CECECE"/>
      </a:accent4>
      <a:accent5>
        <a:srgbClr val="154872"/>
      </a:accent5>
      <a:accent6>
        <a:srgbClr val="CECECE"/>
      </a:accent6>
      <a:hlink>
        <a:srgbClr val="169EBE"/>
      </a:hlink>
      <a:folHlink>
        <a:srgbClr val="F0981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2B3AF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3686EFD8DC4A45916560BDB24AD298" ma:contentTypeVersion="10" ma:contentTypeDescription="Create a new document." ma:contentTypeScope="" ma:versionID="64efc984b81369f7104c01814315ce95">
  <xsd:schema xmlns:xsd="http://www.w3.org/2001/XMLSchema" xmlns:xs="http://www.w3.org/2001/XMLSchema" xmlns:p="http://schemas.microsoft.com/office/2006/metadata/properties" xmlns:ns3="a0bac8b6-cc5b-4e54-a5bc-1e67476aa7bf" xmlns:ns4="ccca1bdb-2158-4fe3-bc61-09099838b974" targetNamespace="http://schemas.microsoft.com/office/2006/metadata/properties" ma:root="true" ma:fieldsID="2b85718501ac443dd22ba4509a5257f9" ns3:_="" ns4:_="">
    <xsd:import namespace="a0bac8b6-cc5b-4e54-a5bc-1e67476aa7bf"/>
    <xsd:import namespace="ccca1bdb-2158-4fe3-bc61-09099838b97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bac8b6-cc5b-4e54-a5bc-1e67476aa7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a1bdb-2158-4fe3-bc61-09099838b97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48BC56-32D6-456C-BA14-D5A08D7A66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1338D5-B162-4A3B-97E0-518C646B289B}">
  <ds:schemaRefs>
    <ds:schemaRef ds:uri="http://purl.org/dc/elements/1.1/"/>
    <ds:schemaRef ds:uri="http://schemas.microsoft.com/office/2006/metadata/properties"/>
    <ds:schemaRef ds:uri="a0bac8b6-cc5b-4e54-a5bc-1e67476aa7bf"/>
    <ds:schemaRef ds:uri="ccca1bdb-2158-4fe3-bc61-09099838b97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C2E97BD-7252-4D20-A0E3-EFFC2DBD29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0bac8b6-cc5b-4e54-a5bc-1e67476aa7bf"/>
    <ds:schemaRef ds:uri="ccca1bdb-2158-4fe3-bc61-09099838b9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4367</TotalTime>
  <Words>344</Words>
  <Application>Microsoft Office PowerPoint</Application>
  <PresentationFormat>Custom</PresentationFormat>
  <Paragraphs>58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Arial</vt:lpstr>
      <vt:lpstr>Calibri</vt:lpstr>
      <vt:lpstr>Lato Black</vt:lpstr>
      <vt:lpstr>Lato Light</vt:lpstr>
      <vt:lpstr>Lucida Grande</vt:lpstr>
      <vt:lpstr>Myriad Pro</vt:lpstr>
      <vt:lpstr>Perpetua</vt:lpstr>
      <vt:lpstr>Perpetua Titling MT</vt:lpstr>
      <vt:lpstr>Raleway ExtraBold</vt:lpstr>
      <vt:lpstr>Raleway ExtraLight</vt:lpstr>
      <vt:lpstr>Raleway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What is Respite?</vt:lpstr>
      <vt:lpstr>Types of Respite</vt:lpstr>
      <vt:lpstr>PowerPoint Presentation</vt:lpstr>
      <vt:lpstr>PowerPoint Presentation</vt:lpstr>
      <vt:lpstr>PowerPoint Presentation</vt:lpstr>
      <vt:lpstr>PowerPoint Presentation</vt:lpstr>
    </vt:vector>
  </TitlesOfParts>
  <Company>Houston Health Department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Enterprise</dc:title>
  <dc:creator>Houston Health Department</dc:creator>
  <cp:lastModifiedBy>Roberts, Tanesha - HHD</cp:lastModifiedBy>
  <cp:revision>560</cp:revision>
  <cp:lastPrinted>2016-04-25T20:09:34Z</cp:lastPrinted>
  <dcterms:created xsi:type="dcterms:W3CDTF">2014-11-10T20:05:35Z</dcterms:created>
  <dcterms:modified xsi:type="dcterms:W3CDTF">2020-05-04T21:45:38Z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0x010100AF3686EFD8DC4A45916560BDB24AD298</vt:lpwstr>
  </property>
</Properties>
</file>